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72" r:id="rId4"/>
    <p:sldId id="257" r:id="rId5"/>
    <p:sldId id="259" r:id="rId6"/>
    <p:sldId id="260" r:id="rId7"/>
    <p:sldId id="261" r:id="rId8"/>
    <p:sldId id="275" r:id="rId9"/>
    <p:sldId id="262" r:id="rId10"/>
    <p:sldId id="264" r:id="rId11"/>
    <p:sldId id="274" r:id="rId12"/>
    <p:sldId id="265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B9BD5"/>
    <a:srgbClr val="B2D23E"/>
    <a:srgbClr val="007155"/>
    <a:srgbClr val="005E4F"/>
    <a:srgbClr val="D5E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2"/>
    <p:restoredTop sz="83304"/>
  </p:normalViewPr>
  <p:slideViewPr>
    <p:cSldViewPr snapToGrid="0" snapToObjects="1">
      <p:cViewPr varScale="1">
        <p:scale>
          <a:sx n="63" d="100"/>
          <a:sy n="63" d="100"/>
        </p:scale>
        <p:origin x="12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44" d="100"/>
          <a:sy n="144" d="100"/>
        </p:scale>
        <p:origin x="336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08F3-DAE0-ED4E-9484-82BE30136308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96E63-DF5E-3E47-BC18-EF55745D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44E3-AE18-8D43-89DD-DC07F22B3C0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4B6C5-B6B5-FD47-ADFC-3F403410D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1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8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09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7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61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4B6C5-B6B5-FD47-ADFC-3F403410D6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1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496" y="2637692"/>
            <a:ext cx="5216535" cy="1266796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578" y="2637692"/>
            <a:ext cx="3630168" cy="1858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 copy.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6255" y="5489511"/>
            <a:ext cx="3541266" cy="9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87696" y="899806"/>
            <a:ext cx="5364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0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3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946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logo&#10;Title + Content 1- two column w/chart+logo&#10;Title + Content 1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427288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427288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1585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6980634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6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9" y="899805"/>
            <a:ext cx="5236430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0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8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573024" y="2291969"/>
            <a:ext cx="5054052" cy="375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2" hasCustomPrompt="1"/>
          </p:nvPr>
        </p:nvSpPr>
        <p:spPr>
          <a:xfrm>
            <a:off x="6034572" y="2291968"/>
            <a:ext cx="5054052" cy="375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204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96497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55197652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9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674302"/>
            <a:ext cx="12192000" cy="1509395"/>
          </a:xfrm>
        </p:spPr>
        <p:txBody>
          <a:bodyPr>
            <a:noAutofit/>
          </a:bodyPr>
          <a:lstStyle>
            <a:lvl1pPr algn="ctr">
              <a:defRPr sz="1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88036" y="189023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788036" y="480646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6441" y="5769421"/>
            <a:ext cx="3400442" cy="8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9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4892046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129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25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82910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282910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50597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14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335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19878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016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26369" y="2277729"/>
            <a:ext cx="4980321" cy="3521492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63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55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57561" y="1629631"/>
            <a:ext cx="5363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i="0" dirty="0">
                <a:solidFill>
                  <a:schemeClr val="bg1"/>
                </a:solidFill>
                <a:latin typeface="Times New Roman" charset="0"/>
              </a:rPr>
              <a:t>University </a:t>
            </a:r>
            <a:br>
              <a:rPr lang="en-US" sz="7000" b="1" i="0" dirty="0">
                <a:solidFill>
                  <a:schemeClr val="bg1"/>
                </a:solidFill>
                <a:latin typeface="Times New Roman" charset="0"/>
              </a:rPr>
            </a:br>
            <a:r>
              <a:rPr lang="en-US" sz="7000" b="1" i="0" baseline="0" dirty="0">
                <a:solidFill>
                  <a:schemeClr val="bg1"/>
                </a:solidFill>
                <a:latin typeface="Times New Roman" charset="0"/>
              </a:rPr>
              <a:t>of Vermont</a:t>
            </a:r>
            <a:endParaRPr lang="en-US" sz="7000" b="1" i="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7561" y="4605453"/>
            <a:ext cx="326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baseline="0" dirty="0">
                <a:solidFill>
                  <a:schemeClr val="bg1"/>
                </a:solidFill>
                <a:latin typeface="Century Gothic" charset="0"/>
              </a:rPr>
              <a:t>Since 1791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35618" y="4137103"/>
            <a:ext cx="646771" cy="198609"/>
          </a:xfrm>
          <a:prstGeom prst="rect">
            <a:avLst/>
          </a:prstGeom>
          <a:solidFill>
            <a:srgbClr val="B2D2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573024" y="831469"/>
            <a:ext cx="10081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08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34837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3023" y="831469"/>
            <a:ext cx="10952931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68187730"/>
              </p:ext>
            </p:extLst>
          </p:nvPr>
        </p:nvGraphicFramePr>
        <p:xfrm>
          <a:off x="4384905" y="2298079"/>
          <a:ext cx="71410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87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5842072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1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Click to edit title copyedit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369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379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83487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&#10;Title + Content 3- one column w/logo&#10;Title + Content 3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6983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4333839"/>
              </p:ext>
            </p:extLst>
          </p:nvPr>
        </p:nvGraphicFramePr>
        <p:xfrm>
          <a:off x="4384905" y="2298079"/>
          <a:ext cx="71410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832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7" y="899805"/>
            <a:ext cx="5925200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0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2116571"/>
            <a:ext cx="11005257" cy="553058"/>
          </a:xfrm>
        </p:spPr>
        <p:txBody>
          <a:bodyPr>
            <a:noAutofit/>
          </a:bodyPr>
          <a:lstStyle>
            <a:lvl1pPr algn="ctr">
              <a:defRPr sz="5000" b="0" i="0" baseline="0">
                <a:latin typeface="Impact" charset="0"/>
              </a:defRPr>
            </a:lvl1pPr>
          </a:lstStyle>
          <a:p>
            <a:r>
              <a:rPr lang="en-US" dirty="0"/>
              <a:t>CLICK TO EDIT TEXT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9195" y="5322741"/>
            <a:ext cx="3541266" cy="9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2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025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342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6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0453572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87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63490" y="899805"/>
            <a:ext cx="4674919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0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090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048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 w/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087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10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Content 1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74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2116570"/>
            <a:ext cx="11005257" cy="752753"/>
          </a:xfrm>
        </p:spPr>
        <p:txBody>
          <a:bodyPr>
            <a:normAutofit/>
          </a:bodyPr>
          <a:lstStyle>
            <a:lvl1pPr algn="ctr">
              <a:defRPr sz="3200" b="0" i="0" baseline="0">
                <a:solidFill>
                  <a:srgbClr val="B2D23E"/>
                </a:solidFill>
                <a:latin typeface="Impact" charset="0"/>
              </a:defRPr>
            </a:lvl1pPr>
          </a:lstStyle>
          <a:p>
            <a:pPr algn="ctr"/>
            <a:r>
              <a:rPr lang="en-US" sz="5000" cap="all" baseline="0" dirty="0">
                <a:solidFill>
                  <a:srgbClr val="B2D23E"/>
                </a:solidFill>
                <a:latin typeface="Impact" charset="0"/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08416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+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16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263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114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383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14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127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530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375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573024" y="831469"/>
            <a:ext cx="10081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747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9200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580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802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142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4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573024" y="2438213"/>
            <a:ext cx="5121923" cy="391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5966701" y="2434296"/>
            <a:ext cx="5121923" cy="391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82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423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3" y="2291969"/>
            <a:ext cx="10961751" cy="378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charset="0"/>
              <a:buNone/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0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87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624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two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8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265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19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yellow 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90735" cy="6857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831469"/>
            <a:ext cx="506627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50662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219867" y="6052126"/>
            <a:ext cx="5751000" cy="80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911254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lt green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190735" cy="6857999"/>
          </a:xfrm>
        </p:spPr>
        <p:txBody>
          <a:bodyPr/>
          <a:lstStyle/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831469"/>
            <a:ext cx="4687824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4687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247134" y="6059440"/>
            <a:ext cx="5696465" cy="798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i="1" baseline="0"/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1746007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mid blu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190735" cy="6857999"/>
          </a:xfrm>
        </p:spPr>
        <p:txBody>
          <a:bodyPr/>
          <a:lstStyle/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00799" y="831469"/>
            <a:ext cx="5239265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400798" y="2291969"/>
            <a:ext cx="5239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1" hasCustomPrompt="1"/>
          </p:nvPr>
        </p:nvSpPr>
        <p:spPr>
          <a:xfrm>
            <a:off x="216243" y="5972941"/>
            <a:ext cx="5758248" cy="88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b="0" i="1" baseline="0"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192825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chart+ Content 1- one column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298081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103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80122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4173784"/>
              </p:ext>
            </p:extLst>
          </p:nvPr>
        </p:nvGraphicFramePr>
        <p:xfrm>
          <a:off x="4384907" y="2298079"/>
          <a:ext cx="6989337" cy="365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 userDrawn="1"/>
        </p:nvGraphicFramePr>
        <p:xfrm>
          <a:off x="-591015" y="-17730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86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2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3" r:id="rId3"/>
    <p:sldLayoutId id="2147483693" r:id="rId4"/>
    <p:sldLayoutId id="2147483694" r:id="rId5"/>
    <p:sldLayoutId id="2147483651" r:id="rId6"/>
    <p:sldLayoutId id="2147483652" r:id="rId7"/>
    <p:sldLayoutId id="2147483653" r:id="rId8"/>
    <p:sldLayoutId id="2147483714" r:id="rId9"/>
    <p:sldLayoutId id="2147483720" r:id="rId10"/>
    <p:sldLayoutId id="2147483654" r:id="rId11"/>
    <p:sldLayoutId id="2147483655" r:id="rId12"/>
    <p:sldLayoutId id="2147483658" r:id="rId13"/>
    <p:sldLayoutId id="2147483715" r:id="rId14"/>
    <p:sldLayoutId id="2147483721" r:id="rId15"/>
    <p:sldLayoutId id="2147483656" r:id="rId16"/>
    <p:sldLayoutId id="2147483657" r:id="rId17"/>
    <p:sldLayoutId id="2147483659" r:id="rId18"/>
    <p:sldLayoutId id="2147483716" r:id="rId19"/>
    <p:sldLayoutId id="2147483722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66" r:id="rId27"/>
    <p:sldLayoutId id="2147483667" r:id="rId28"/>
    <p:sldLayoutId id="2147483668" r:id="rId29"/>
    <p:sldLayoutId id="2147483669" r:id="rId30"/>
    <p:sldLayoutId id="2147483708" r:id="rId31"/>
    <p:sldLayoutId id="2147483671" r:id="rId32"/>
    <p:sldLayoutId id="2147483717" r:id="rId33"/>
    <p:sldLayoutId id="2147483723" r:id="rId34"/>
    <p:sldLayoutId id="2147483672" r:id="rId35"/>
    <p:sldLayoutId id="2147483673" r:id="rId36"/>
    <p:sldLayoutId id="2147483674" r:id="rId37"/>
    <p:sldLayoutId id="2147483718" r:id="rId38"/>
    <p:sldLayoutId id="2147483724" r:id="rId39"/>
    <p:sldLayoutId id="2147483676" r:id="rId40"/>
    <p:sldLayoutId id="2147483677" r:id="rId41"/>
    <p:sldLayoutId id="2147483678" r:id="rId42"/>
    <p:sldLayoutId id="2147483719" r:id="rId43"/>
    <p:sldLayoutId id="2147483725" r:id="rId44"/>
    <p:sldLayoutId id="2147483695" r:id="rId45"/>
    <p:sldLayoutId id="2147483696" r:id="rId46"/>
    <p:sldLayoutId id="2147483697" r:id="rId47"/>
    <p:sldLayoutId id="2147483698" r:id="rId48"/>
    <p:sldLayoutId id="2147483702" r:id="rId49"/>
    <p:sldLayoutId id="2147483700" r:id="rId50"/>
    <p:sldLayoutId id="2147483703" r:id="rId51"/>
    <p:sldLayoutId id="2147483699" r:id="rId52"/>
    <p:sldLayoutId id="2147483701" r:id="rId53"/>
    <p:sldLayoutId id="2147483704" r:id="rId54"/>
    <p:sldLayoutId id="2147483705" r:id="rId55"/>
    <p:sldLayoutId id="2147483706" r:id="rId56"/>
    <p:sldLayoutId id="2147483707" r:id="rId57"/>
    <p:sldLayoutId id="2147483670" r:id="rId58"/>
    <p:sldLayoutId id="2147483709" r:id="rId59"/>
    <p:sldLayoutId id="2147483710" r:id="rId60"/>
    <p:sldLayoutId id="2147483711" r:id="rId61"/>
    <p:sldLayoutId id="2147483712" r:id="rId62"/>
    <p:sldLayoutId id="2147483679" r:id="rId63"/>
    <p:sldLayoutId id="2147483680" r:id="rId64"/>
    <p:sldLayoutId id="2147483681" r:id="rId65"/>
    <p:sldLayoutId id="2147483682" r:id="rId66"/>
    <p:sldLayoutId id="2147483683" r:id="rId67"/>
    <p:sldLayoutId id="2147483685" r:id="rId68"/>
    <p:sldLayoutId id="2147483684" r:id="rId69"/>
    <p:sldLayoutId id="2147483686" r:id="rId70"/>
    <p:sldLayoutId id="2147483687" r:id="rId71"/>
    <p:sldLayoutId id="2147483688" r:id="rId72"/>
    <p:sldLayoutId id="2147483689" r:id="rId73"/>
    <p:sldLayoutId id="2147483690" r:id="rId7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baseline="0">
          <a:solidFill>
            <a:srgbClr val="007155"/>
          </a:solidFill>
          <a:latin typeface="Times New Roman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400"/>
        </a:spcAft>
        <a:buFont typeface="Arial"/>
        <a:buNone/>
        <a:defRPr sz="18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6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5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4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2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1.m4a"/><Relationship Id="rId7" Type="http://schemas.openxmlformats.org/officeDocument/2006/relationships/image" Target="../media/image33.jpe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8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8.m4a"/><Relationship Id="rId7" Type="http://schemas.openxmlformats.org/officeDocument/2006/relationships/image" Target="../media/image31.tiff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53" y="1338452"/>
            <a:ext cx="6995589" cy="3707077"/>
          </a:xfrm>
        </p:spPr>
        <p:txBody>
          <a:bodyPr>
            <a:noAutofit/>
          </a:bodyPr>
          <a:lstStyle/>
          <a:p>
            <a:r>
              <a:rPr lang="en-US" sz="4400" dirty="0"/>
              <a:t>Implementation, recruitment, and retention for an Emergency Department-initiated buprenorphine intervention for opioid use disorder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0757" y="1209294"/>
            <a:ext cx="4099989" cy="431025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7200" dirty="0"/>
              <a:t>Elias Klemperer, PhD, Miles </a:t>
            </a:r>
            <a:r>
              <a:rPr lang="en-US" sz="7200" dirty="0" err="1"/>
              <a:t>Lamberson</a:t>
            </a:r>
            <a:r>
              <a:rPr lang="en-US" sz="7200" dirty="0"/>
              <a:t>, BA, Roz </a:t>
            </a:r>
            <a:r>
              <a:rPr lang="en-US" sz="7200" dirty="0" err="1"/>
              <a:t>Bidad</a:t>
            </a:r>
            <a:r>
              <a:rPr lang="en-US" sz="7200" dirty="0"/>
              <a:t>, MSN, RN, Amy Dubuque, BSN, RN, Christine Morgan, Ramsey Herrington, MD, Bethany Mahler, LCMHC, LADC, Peter Jackson, MD,  </a:t>
            </a:r>
            <a:r>
              <a:rPr lang="en-US" sz="7200" dirty="0" err="1"/>
              <a:t>Sanchit</a:t>
            </a:r>
            <a:r>
              <a:rPr lang="en-US" sz="7200" dirty="0"/>
              <a:t> Maruti, MD, Daniel Wolfson, MD, Michael </a:t>
            </a:r>
            <a:r>
              <a:rPr lang="en-US" sz="7200" dirty="0" err="1"/>
              <a:t>Goedde</a:t>
            </a:r>
            <a:r>
              <a:rPr lang="en-US" sz="7200" dirty="0"/>
              <a:t>, MD, Kyle Dewitt, PharmD, Richard Rawson, PhD, &amp; Scott Mackey, PhD</a:t>
            </a:r>
          </a:p>
          <a:p>
            <a:pPr algn="ctr"/>
            <a:r>
              <a:rPr lang="en-US" sz="8000" b="1" dirty="0"/>
              <a:t>Departments of Psychiatry and Surgery, Division of Emergency Medicine,  University of Vermont </a:t>
            </a:r>
            <a:r>
              <a:rPr lang="en-US" sz="8000" b="1" dirty="0" err="1"/>
              <a:t>Larner</a:t>
            </a:r>
            <a:r>
              <a:rPr lang="en-US" sz="8000" b="1" dirty="0"/>
              <a:t> College of Medicine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9"/>
    </mc:Choice>
    <mc:Fallback xmlns="">
      <p:transition spd="slow" advTm="2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Results:</a:t>
            </a:r>
            <a:br>
              <a:rPr lang="en-US" sz="4000" dirty="0"/>
            </a:br>
            <a:r>
              <a:rPr lang="en-US" sz="4000" dirty="0"/>
              <a:t>Intake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C4B8B5-0DA9-AA4A-A549-22851D005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41348"/>
              </p:ext>
            </p:extLst>
          </p:nvPr>
        </p:nvGraphicFramePr>
        <p:xfrm>
          <a:off x="3172290" y="920931"/>
          <a:ext cx="6361176" cy="5130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64643">
                  <a:extLst>
                    <a:ext uri="{9D8B030D-6E8A-4147-A177-3AD203B41FA5}">
                      <a16:colId xmlns:a16="http://schemas.microsoft.com/office/drawing/2014/main" val="2541941146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738417868"/>
                    </a:ext>
                  </a:extLst>
                </a:gridCol>
              </a:tblGrid>
              <a:tr h="30457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30-day opioid use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83899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Heroin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56%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850053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Opioids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39%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127221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Any injection drug use</a:t>
                      </a: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38%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435310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30-day other substance use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295138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Alcohol binge (5+drinks)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609800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Cocaine or Crack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44%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776454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Marijuana or Hash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66%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250690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Methamphetamines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19%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435965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Benzodiazapines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422587"/>
                  </a:ext>
                </a:extLst>
              </a:tr>
              <a:tr h="42641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self-reported health status 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(1=excellent to 5=poor)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897821"/>
                  </a:ext>
                </a:extLst>
              </a:tr>
              <a:tr h="318035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30-day mental health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71033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Depression on most days 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37%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256199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Anxiety on most days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53%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566634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Trouble concentrating 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52%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214938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Ever experienced trauma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79%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46857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4"/>
    </mc:Choice>
    <mc:Fallback xmlns="">
      <p:transition spd="slow" advTm="5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998" y="1833905"/>
            <a:ext cx="3647001" cy="46933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Retention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5428261" cy="410740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Telephone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Text messages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Letters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Family &amp; Friends </a:t>
            </a:r>
            <a:r>
              <a:rPr lang="en-US" sz="2000" dirty="0"/>
              <a:t>(with participant’s consent)</a:t>
            </a:r>
            <a:endParaRPr 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C42853-94A1-4AE1-9EB9-0D2F585F81B4}"/>
              </a:ext>
            </a:extLst>
          </p:cNvPr>
          <p:cNvSpPr txBox="1">
            <a:spLocks/>
          </p:cNvSpPr>
          <p:nvPr/>
        </p:nvSpPr>
        <p:spPr>
          <a:xfrm>
            <a:off x="9354035" y="5274874"/>
            <a:ext cx="1250925" cy="34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400"/>
              </a:spcAft>
              <a:buFont typeface="Arial"/>
              <a:buNone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en-US" sz="1400" dirty="0"/>
              <a:t>Sharon Hall</a:t>
            </a:r>
          </a:p>
        </p:txBody>
      </p:sp>
      <p:pic>
        <p:nvPicPr>
          <p:cNvPr id="1026" name="Picture 2" descr="EMRAP, Department of Surgery, UVM Larner College of Medic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249" y="1507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878F8C-04AA-6D41-807C-D747213D04BE}"/>
              </a:ext>
            </a:extLst>
          </p:cNvPr>
          <p:cNvSpPr/>
          <p:nvPr/>
        </p:nvSpPr>
        <p:spPr>
          <a:xfrm>
            <a:off x="10140108" y="1522051"/>
            <a:ext cx="204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Roz </a:t>
            </a:r>
            <a:r>
              <a:rPr lang="en-US" dirty="0" err="1"/>
              <a:t>Bidad</a:t>
            </a:r>
            <a:r>
              <a:rPr lang="en-US" dirty="0"/>
              <a:t>, MSN, RN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5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76"/>
    </mc:Choice>
    <mc:Fallback xmlns="">
      <p:transition spd="slow" advTm="10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Results: Follow-up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351" y="157669"/>
            <a:ext cx="1302357" cy="1747572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66A7EE1-8380-4A6E-AFBF-740D0665E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857479"/>
              </p:ext>
            </p:extLst>
          </p:nvPr>
        </p:nvGraphicFramePr>
        <p:xfrm>
          <a:off x="1087397" y="1781674"/>
          <a:ext cx="8501448" cy="4040656"/>
        </p:xfrm>
        <a:graphic>
          <a:graphicData uri="http://schemas.openxmlformats.org/drawingml/2006/table">
            <a:tbl>
              <a:tblPr/>
              <a:tblGrid>
                <a:gridCol w="3688644">
                  <a:extLst>
                    <a:ext uri="{9D8B030D-6E8A-4147-A177-3AD203B41FA5}">
                      <a16:colId xmlns:a16="http://schemas.microsoft.com/office/drawing/2014/main" val="411754529"/>
                    </a:ext>
                  </a:extLst>
                </a:gridCol>
                <a:gridCol w="4812804">
                  <a:extLst>
                    <a:ext uri="{9D8B030D-6E8A-4147-A177-3AD203B41FA5}">
                      <a16:colId xmlns:a16="http://schemas.microsoft.com/office/drawing/2014/main" val="417745578"/>
                    </a:ext>
                  </a:extLst>
                </a:gridCol>
              </a:tblGrid>
              <a:tr h="3792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September 1, 2019 to March 13,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936008"/>
                  </a:ext>
                </a:extLst>
              </a:tr>
              <a:tr h="3646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Recruited 46 (3 withdrawn, 3 in prison)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191401"/>
                  </a:ext>
                </a:extLst>
              </a:tr>
              <a:tr h="3646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Follow-up rates to present: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981218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807708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29/40 (70.0%)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20/26 (76.9%)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380786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775690"/>
                  </a:ext>
                </a:extLst>
              </a:tr>
              <a:tr h="3792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Since March 13, 2020 (COVID-19)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255791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Recruited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243613"/>
                  </a:ext>
                </a:extLst>
              </a:tr>
              <a:tr h="3646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Follow-up rates to present: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620924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089062"/>
                  </a:ext>
                </a:extLst>
              </a:tr>
              <a:tr h="364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13727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B3A1FE2-8FDE-574E-85BB-877E8ED0027B}"/>
              </a:ext>
            </a:extLst>
          </p:cNvPr>
          <p:cNvSpPr/>
          <p:nvPr/>
        </p:nvSpPr>
        <p:spPr>
          <a:xfrm>
            <a:off x="9892339" y="1905241"/>
            <a:ext cx="1909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Scott Mackey, PhD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0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0"/>
    </mc:Choice>
    <mc:Fallback xmlns="">
      <p:transition spd="slow" advTm="8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Impact of COVID-19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107408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Continued research, provides acute clinical care</a:t>
            </a: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However, only 3 new participants</a:t>
            </a:r>
          </a:p>
          <a:p>
            <a:pPr marL="914400" lvl="2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Increased induction from other community providers</a:t>
            </a:r>
          </a:p>
          <a:p>
            <a:pPr marL="914400" lvl="2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National Guard and Army presence could be a deterrent</a:t>
            </a:r>
          </a:p>
          <a:p>
            <a:pPr marL="914400" lvl="2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Difficulty coordinating enrollment &amp; recruiting remotely</a:t>
            </a: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n-US" sz="2800" dirty="0">
              <a:solidFill>
                <a:srgbClr val="000000"/>
              </a:solidFill>
              <a:cs typeface="Cambr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7598D-7AEC-C94E-B587-9C5990E18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351" y="157669"/>
            <a:ext cx="1302357" cy="1747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A1FE2-8FDE-574E-85BB-877E8ED0027B}"/>
              </a:ext>
            </a:extLst>
          </p:cNvPr>
          <p:cNvSpPr/>
          <p:nvPr/>
        </p:nvSpPr>
        <p:spPr>
          <a:xfrm>
            <a:off x="9892339" y="1905241"/>
            <a:ext cx="1909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Scott Mackey, PhD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9"/>
    </mc:Choice>
    <mc:Fallback xmlns="">
      <p:transition spd="slow" advTm="4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107408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Buprenorphine in an Emergency Department </a:t>
            </a:r>
          </a:p>
          <a:p>
            <a:pPr marL="457200" lvl="1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Participant recruitment</a:t>
            </a:r>
          </a:p>
          <a:p>
            <a:pPr marL="457200" lvl="1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Participant retention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3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1"/>
    </mc:Choice>
    <mc:Fallback xmlns="">
      <p:transition spd="slow" advTm="6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D7AF01-EA83-4F4E-B8DD-E227D813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13226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F7C4F2-BC37-294C-8F9F-4D76356C6A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024" y="3429000"/>
            <a:ext cx="10515600" cy="18167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Contact: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Scott Mackey, PhD (Principal Investigator)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Phone: (802) 656-3774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E-mail: </a:t>
            </a:r>
            <a:r>
              <a:rPr lang="en-US" dirty="0" err="1"/>
              <a:t>msmackey@uvm.edu</a:t>
            </a: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9"/>
    </mc:Choice>
    <mc:Fallback xmlns="">
      <p:transition spd="slow" advTm="1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351338"/>
          </a:xfrm>
        </p:spPr>
        <p:txBody>
          <a:bodyPr>
            <a:normAutofit/>
          </a:bodyPr>
          <a:lstStyle/>
          <a:p>
            <a:pPr marL="0" lvl="1" indent="0"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University of Vermont Health Network Innovation Pilot Grant, SAMHSA 1H79TI081515-01, NIGMS 2P20GM103644-06, NIGMS 5U54GM115516-02, and NIDA 1R21DA049859-01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"/>
    </mc:Choice>
    <mc:Fallback xmlns="">
      <p:transition spd="slow" advTm="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351338"/>
          </a:xfrm>
        </p:spPr>
        <p:txBody>
          <a:bodyPr>
            <a:normAutofit lnSpcReduction="10000"/>
          </a:bodyPr>
          <a:lstStyle/>
          <a:p>
            <a:pPr marL="0" lvl="1" indent="0"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Opioid use in the US has reached epidemic proportions: 2.1 million people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(NSDUH 2017)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800" dirty="0">
                <a:solidFill>
                  <a:srgbClr val="000000"/>
                </a:solidFill>
                <a:cs typeface="Cambria"/>
                <a:sym typeface="Wingdings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Cambria"/>
              </a:rPr>
              <a:t>life expectancy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(Dowell et al., 2017)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000" dirty="0">
                <a:solidFill>
                  <a:srgbClr val="000000"/>
                </a:solidFill>
                <a:cs typeface="Cambria"/>
              </a:rPr>
              <a:t> disease, legal, social problems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(SAMHSA, 2018)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800" dirty="0">
                <a:solidFill>
                  <a:srgbClr val="000000"/>
                </a:solidFill>
                <a:cs typeface="Cambria"/>
              </a:rPr>
              <a:t> economic burden: $78.5 billion/year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(Florence et al., 2016)</a:t>
            </a:r>
            <a:endParaRPr lang="en-US" sz="1400" dirty="0"/>
          </a:p>
          <a:p>
            <a:endParaRPr lang="en-US" dirty="0"/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C1DBBEB-45D5-654A-A57C-A4E43C0E7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588" y="272384"/>
            <a:ext cx="1406071" cy="1632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8C7041-98E9-694D-BDF3-E21F0581CE01}"/>
              </a:ext>
            </a:extLst>
          </p:cNvPr>
          <p:cNvSpPr/>
          <p:nvPr/>
        </p:nvSpPr>
        <p:spPr>
          <a:xfrm>
            <a:off x="9678965" y="1880762"/>
            <a:ext cx="211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Elias Klemperer, PhD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1"/>
    </mc:Choice>
    <mc:Fallback xmlns="">
      <p:transition spd="slow" advTm="3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351338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Medications for opioid use disorder (MOUD) are effective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</a:t>
            </a:r>
            <a:r>
              <a:rPr lang="en-US" sz="1400" dirty="0" err="1">
                <a:solidFill>
                  <a:srgbClr val="000000"/>
                </a:solidFill>
                <a:cs typeface="Cambria"/>
              </a:rPr>
              <a:t>Schuckit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, 2016)</a:t>
            </a:r>
            <a:endParaRPr lang="en-US" sz="3200" dirty="0">
              <a:solidFill>
                <a:srgbClr val="000000"/>
              </a:solidFill>
              <a:cs typeface="Cambria"/>
            </a:endParaRP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b="1" dirty="0">
                <a:solidFill>
                  <a:srgbClr val="000000"/>
                </a:solidFill>
                <a:cs typeface="Cambria"/>
              </a:rPr>
              <a:t>Buprenorphine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(Cochrane review: </a:t>
            </a:r>
            <a:r>
              <a:rPr lang="en-US" sz="1400" dirty="0" err="1">
                <a:solidFill>
                  <a:srgbClr val="000000"/>
                </a:solidFill>
                <a:cs typeface="Cambria"/>
              </a:rPr>
              <a:t>Mattick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 et al., 2014)</a:t>
            </a:r>
            <a:endParaRPr lang="en-US" sz="2800" dirty="0">
              <a:solidFill>
                <a:srgbClr val="000000"/>
              </a:solidFill>
              <a:cs typeface="Cambria"/>
            </a:endParaRP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Methadone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(Cochrane review: </a:t>
            </a:r>
            <a:r>
              <a:rPr lang="en-US" sz="1400" dirty="0" err="1">
                <a:solidFill>
                  <a:srgbClr val="000000"/>
                </a:solidFill>
                <a:cs typeface="Cambria"/>
              </a:rPr>
              <a:t>Mattick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 et al., 2009)</a:t>
            </a: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Naltrexone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(Cochrane review: </a:t>
            </a:r>
            <a:r>
              <a:rPr lang="en-US" sz="1400" dirty="0" err="1">
                <a:solidFill>
                  <a:srgbClr val="000000"/>
                </a:solidFill>
                <a:cs typeface="Cambria"/>
              </a:rPr>
              <a:t>Minozzi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 et al., 2011)</a:t>
            </a:r>
            <a:endParaRPr lang="en-US" sz="2800" dirty="0">
              <a:solidFill>
                <a:srgbClr val="000000"/>
              </a:solidFill>
              <a:cs typeface="Cambri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9"/>
    </mc:Choice>
    <mc:Fallback xmlns="">
      <p:transition spd="slow" advTm="2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107408"/>
          </a:xfrm>
        </p:spPr>
        <p:txBody>
          <a:bodyPr>
            <a:normAutofit lnSpcReduction="10000"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Most with opioid use disorder (OUD) never access treatment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(Wu et al., 2016; SAMHSA 2018)</a:t>
            </a:r>
            <a:endParaRPr lang="en-US" sz="3200" dirty="0">
              <a:solidFill>
                <a:srgbClr val="000000"/>
              </a:solidFill>
              <a:cs typeface="Cambria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Common barriers </a:t>
            </a:r>
            <a:r>
              <a:rPr lang="en-US" sz="1400" dirty="0">
                <a:solidFill>
                  <a:srgbClr val="000000"/>
                </a:solidFill>
                <a:cs typeface="Cambria"/>
              </a:rPr>
              <a:t>(Sharma et al., 2017)</a:t>
            </a:r>
            <a:endParaRPr lang="en-US" sz="2800" dirty="0">
              <a:solidFill>
                <a:srgbClr val="000000"/>
              </a:solidFill>
              <a:cs typeface="Cambria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Financial 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Regulatory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Geographic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Attitudinal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Logistic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5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5"/>
    </mc:Choice>
    <mc:Fallback xmlns="">
      <p:transition spd="slow" advTm="6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515600" cy="4107408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Ongoing study of buprenorphine/naloxone initiation in an Emergency Department </a:t>
            </a:r>
            <a:endParaRPr lang="en-US" sz="2800" dirty="0">
              <a:solidFill>
                <a:srgbClr val="000000"/>
              </a:solidFill>
              <a:cs typeface="Cambria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Recruitment in the Emergency Department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Participants receive buprenorphine/naloxone “starter pack” &amp; referral to outpatient Tx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8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5"/>
    </mc:Choice>
    <mc:Fallback xmlns="">
      <p:transition spd="slow" advTm="5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934163"/>
            <a:ext cx="10737002" cy="4107408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3200" dirty="0">
                <a:solidFill>
                  <a:srgbClr val="000000"/>
                </a:solidFill>
                <a:cs typeface="Cambria"/>
              </a:rPr>
              <a:t>Data collection</a:t>
            </a:r>
            <a:endParaRPr lang="en-US" sz="2800" dirty="0">
              <a:solidFill>
                <a:srgbClr val="000000"/>
              </a:solidFill>
              <a:cs typeface="Cambria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Urine toxicology and baseline surveys in the Emergency Department 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cs typeface="Cambria"/>
              </a:rPr>
              <a:t>3-month &amp; 6-month follow-ups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1"/>
    </mc:Choice>
    <mc:Fallback xmlns="">
      <p:transition spd="slow" advTm="3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Recruitment strategies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32" y="1905241"/>
            <a:ext cx="5887464" cy="3915518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 txBox="1">
            <a:spLocks/>
          </p:cNvSpPr>
          <p:nvPr/>
        </p:nvSpPr>
        <p:spPr>
          <a:xfrm>
            <a:off x="573024" y="1934163"/>
            <a:ext cx="5543108" cy="4107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400"/>
              </a:spcAft>
              <a:buFont typeface="Arial"/>
              <a:buNone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Screen all that enter Emergency Department for opioid use disorder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Patients may be enrolled, regardless of chief complaint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Limited success with patients post overdose due to leaving against medical advice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42A39-75AA-E148-B094-E76096D1A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8256" y="114541"/>
            <a:ext cx="1455339" cy="15144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AD4ACC-9FE7-F441-98FB-7D9FFAE28E91}"/>
              </a:ext>
            </a:extLst>
          </p:cNvPr>
          <p:cNvSpPr/>
          <p:nvPr/>
        </p:nvSpPr>
        <p:spPr>
          <a:xfrm>
            <a:off x="10012752" y="1582431"/>
            <a:ext cx="215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Miles </a:t>
            </a:r>
            <a:r>
              <a:rPr lang="en-US" dirty="0" err="1"/>
              <a:t>Lamberson</a:t>
            </a:r>
            <a:r>
              <a:rPr lang="en-US" dirty="0"/>
              <a:t>, BA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3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07"/>
    </mc:Choice>
    <mc:Fallback xmlns="">
      <p:transition spd="slow" advTm="12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71916-3C4B-424C-9DB2-F8DB7F0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9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Results: </a:t>
            </a:r>
            <a:br>
              <a:rPr lang="en-US" sz="4000" dirty="0"/>
            </a:br>
            <a:r>
              <a:rPr lang="en-US" sz="4000" dirty="0"/>
              <a:t>Intake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D4F55-AB4A-E740-A5C9-46A4D32B8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761067"/>
            <a:ext cx="2407242" cy="3773888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Intakes: N=119 as of 6/25/20</a:t>
            </a:r>
          </a:p>
          <a:p>
            <a:pPr marL="457200" lvl="1" indent="-457200">
              <a:lnSpc>
                <a:spcPct val="100000"/>
              </a:lnSpc>
              <a:spcBef>
                <a:spcPts val="200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n-US" sz="2800" dirty="0">
              <a:solidFill>
                <a:srgbClr val="000000"/>
              </a:solidFill>
              <a:cs typeface="Cambri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C4B8B5-0DA9-AA4A-A549-22851D005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93308"/>
              </p:ext>
            </p:extLst>
          </p:nvPr>
        </p:nvGraphicFramePr>
        <p:xfrm>
          <a:off x="3445328" y="721931"/>
          <a:ext cx="5896113" cy="52669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38235">
                  <a:extLst>
                    <a:ext uri="{9D8B030D-6E8A-4147-A177-3AD203B41FA5}">
                      <a16:colId xmlns:a16="http://schemas.microsoft.com/office/drawing/2014/main" val="2541941146"/>
                    </a:ext>
                  </a:extLst>
                </a:gridCol>
                <a:gridCol w="1757878">
                  <a:extLst>
                    <a:ext uri="{9D8B030D-6E8A-4147-A177-3AD203B41FA5}">
                      <a16:colId xmlns:a16="http://schemas.microsoft.com/office/drawing/2014/main" val="2738417868"/>
                    </a:ext>
                  </a:extLst>
                </a:gridCol>
              </a:tblGrid>
              <a:tr h="24695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Gender (% female)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32.8%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83899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Mean (SD) 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35.9 (9.6)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850053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Race/Ethnicity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127221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Hispanic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1.7%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970355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American Indian/Alaska Native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6.7%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506578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Black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3.4%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435310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White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86.6%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295138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Other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1.6%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435965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Education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422587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&lt; High school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20.2%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8709639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High school or GED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47.1%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897821"/>
                  </a:ext>
                </a:extLst>
              </a:tr>
              <a:tr h="336732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Some college or higher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37.9%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71033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Unemployed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55.5%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256199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Median past 30-day 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$828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566634"/>
                  </a:ext>
                </a:extLst>
              </a:tr>
              <a:tr h="33235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Median number of past 30-day crimes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29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214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Awaiting trial or on probation/parole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35.2%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468579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8"/>
    </mc:Choice>
    <mc:Fallback xmlns="">
      <p:transition spd="slow" advTm="2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0.6|5.4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2|2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M_Presentation-2017" id="{37A02E2A-0C3F-EC45-990E-432985107C0F}" vid="{907C6567-5675-5D49-B4FD-7FE1C701A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719</Words>
  <Application>Microsoft Office PowerPoint</Application>
  <PresentationFormat>Widescreen</PresentationFormat>
  <Paragraphs>151</Paragraphs>
  <Slides>15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Impact</vt:lpstr>
      <vt:lpstr>Playfair Display Bold</vt:lpstr>
      <vt:lpstr>Raleway</vt:lpstr>
      <vt:lpstr>Raleway SemiBold</vt:lpstr>
      <vt:lpstr>Times New Roman</vt:lpstr>
      <vt:lpstr>Wingdings</vt:lpstr>
      <vt:lpstr>Office Theme</vt:lpstr>
      <vt:lpstr>Implementation, recruitment, and retention for an Emergency Department-initiated buprenorphine intervention for opioid use disorder</vt:lpstr>
      <vt:lpstr>Funding</vt:lpstr>
      <vt:lpstr>Background</vt:lpstr>
      <vt:lpstr>Background</vt:lpstr>
      <vt:lpstr>Background</vt:lpstr>
      <vt:lpstr>Methodology</vt:lpstr>
      <vt:lpstr>Methodology</vt:lpstr>
      <vt:lpstr>Recruitment strategies</vt:lpstr>
      <vt:lpstr>Results:  Intake</vt:lpstr>
      <vt:lpstr>Results: Intake</vt:lpstr>
      <vt:lpstr>Retention strategies</vt:lpstr>
      <vt:lpstr>Results: Follow-up</vt:lpstr>
      <vt:lpstr>Impact of COVID-19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Implementation, recruitment, and retention for an emergency department-initiated buprenorphine intervention for opioid use disorder</dc:title>
  <dc:creator>Klemperer, Elias</dc:creator>
  <cp:lastModifiedBy>Angie Stark</cp:lastModifiedBy>
  <cp:revision>49</cp:revision>
  <dcterms:created xsi:type="dcterms:W3CDTF">2020-07-19T18:15:35Z</dcterms:created>
  <dcterms:modified xsi:type="dcterms:W3CDTF">2020-07-31T15:03:53Z</dcterms:modified>
</cp:coreProperties>
</file>